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13716000" cx="24384000"/>
  <p:notesSz cx="7010400" cy="9296400"/>
  <p:embeddedFontLst>
    <p:embeddedFont>
      <p:font typeface="Gill Sans"/>
      <p:regular r:id="rId21"/>
      <p:bold r:id="rId22"/>
    </p:embeddedFont>
    <p:embeddedFont>
      <p:font typeface="Century Gothic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62">
          <p15:clr>
            <a:srgbClr val="A4A3A4"/>
          </p15:clr>
        </p15:guide>
        <p15:guide id="2" orient="horz" pos="4320">
          <p15:clr>
            <a:srgbClr val="A4A3A4"/>
          </p15:clr>
        </p15:guide>
        <p15:guide id="3" orient="horz" pos="7631">
          <p15:clr>
            <a:srgbClr val="A4A3A4"/>
          </p15:clr>
        </p15:guide>
        <p15:guide id="4" orient="horz" pos="7858">
          <p15:clr>
            <a:srgbClr val="A4A3A4"/>
          </p15:clr>
        </p15:guide>
        <p15:guide id="5" orient="horz" pos="1190">
          <p15:clr>
            <a:srgbClr val="A4A3A4"/>
          </p15:clr>
        </p15:guide>
        <p15:guide id="6" pos="14575">
          <p15:clr>
            <a:srgbClr val="A4A3A4"/>
          </p15:clr>
        </p15:guide>
        <p15:guide id="7" pos="7680">
          <p15:clr>
            <a:srgbClr val="A4A3A4"/>
          </p15:clr>
        </p15:guide>
        <p15:guide id="8" pos="196">
          <p15:clr>
            <a:srgbClr val="A4A3A4"/>
          </p15:clr>
        </p15:guide>
        <p15:guide id="9" pos="468">
          <p15:clr>
            <a:srgbClr val="A4A3A4"/>
          </p15:clr>
        </p15:guide>
        <p15:guide id="10" pos="14801">
          <p15:clr>
            <a:srgbClr val="A4A3A4"/>
          </p15:clr>
        </p15:guide>
      </p15:sldGuideLst>
    </p:ext>
    <p:ext uri="{2D200454-40CA-4A62-9FC3-DE9A4176ACB9}">
      <p15:notesGuideLst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5258698-0F9B-4ACF-AB07-C096931B1401}">
  <a:tblStyle styleId="{35258698-0F9B-4ACF-AB07-C096931B1401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62" orient="horz"/>
        <p:guide pos="4320" orient="horz"/>
        <p:guide pos="7631" orient="horz"/>
        <p:guide pos="7858" orient="horz"/>
        <p:guide pos="1190" orient="horz"/>
        <p:guide pos="14575"/>
        <p:guide pos="7680"/>
        <p:guide pos="196"/>
        <p:guide pos="468"/>
        <p:guide pos="14801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928" orient="horz"/>
        <p:guide pos="2208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GillSans-bold.fntdata"/><Relationship Id="rId21" Type="http://schemas.openxmlformats.org/officeDocument/2006/relationships/font" Target="fonts/GillSans-regular.fntdata"/><Relationship Id="rId24" Type="http://schemas.openxmlformats.org/officeDocument/2006/relationships/font" Target="fonts/CenturyGothic-bold.fntdata"/><Relationship Id="rId23" Type="http://schemas.openxmlformats.org/officeDocument/2006/relationships/font" Target="fonts/CenturyGothic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CenturyGothic-boldItalic.fntdata"/><Relationship Id="rId25" Type="http://schemas.openxmlformats.org/officeDocument/2006/relationships/font" Target="fonts/CenturyGothic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3.png>
</file>

<file path=ppt/media/image14.png>
</file>

<file path=ppt/media/image16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6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:notes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p1:notes"/>
          <p:cNvSpPr txBox="1"/>
          <p:nvPr>
            <p:ph idx="1" type="body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Welcome back to Data Society! We have a great class ahead of us today.</a:t>
            </a:r>
            <a:endParaRPr/>
          </a:p>
        </p:txBody>
      </p:sp>
      <p:sp>
        <p:nvSpPr>
          <p:cNvPr id="268" name="Google Shape;268;p1:notes"/>
          <p:cNvSpPr txBox="1"/>
          <p:nvPr>
            <p:ph idx="12" type="sldNum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0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10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The purpose of this slide is to execute the data cleaning of the local country names column in the world dataset.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7" name="Google Shape;357;p10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7" name="Google Shape;367;p11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2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3" name="Google Shape;373;p12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3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13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0" name="Google Shape;380;p13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3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33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9" name="Google Shape;389;p33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2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The purpose of this slide is to help students think about how to adapt Tableau help materials to suit their purposes. </a:t>
            </a:r>
            <a:r>
              <a:rPr b="1" lang="en-US"/>
              <a:t>ALLOW </a:t>
            </a:r>
            <a:r>
              <a:rPr lang="en-US"/>
              <a:t>students 5-7 minutes to skim through the blog post on LOD expressions. </a:t>
            </a:r>
            <a:r>
              <a:rPr b="1" lang="en-US"/>
              <a:t>ASK</a:t>
            </a:r>
            <a:r>
              <a:rPr lang="en-US"/>
              <a:t> the question at the bottom of the slide, then </a:t>
            </a:r>
            <a:r>
              <a:rPr b="1" lang="en-US"/>
              <a:t>COMMENT </a:t>
            </a:r>
            <a:r>
              <a:rPr lang="en-US"/>
              <a:t>on their responses. The total time for this activity should be about </a:t>
            </a:r>
            <a:r>
              <a:rPr b="1" lang="en-US"/>
              <a:t>15 minutes</a:t>
            </a:r>
            <a:r>
              <a:rPr lang="en-US"/>
              <a:t>.</a:t>
            </a:r>
            <a:endParaRPr/>
          </a:p>
        </p:txBody>
      </p:sp>
      <p:sp>
        <p:nvSpPr>
          <p:cNvPr id="274" name="Google Shape;274;p2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3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2" name="Google Shape;282;p3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5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The purpose of this slide is to introduce the typology of functions native to Tableau. </a:t>
            </a:r>
            <a:r>
              <a:rPr b="1" lang="en-US"/>
              <a:t>COMPARE</a:t>
            </a:r>
            <a:r>
              <a:rPr lang="en-US"/>
              <a:t> these categories to the function types in SQL. </a:t>
            </a:r>
            <a:r>
              <a:rPr b="1" lang="en-US"/>
              <a:t>EXPLAIN</a:t>
            </a:r>
            <a:r>
              <a:rPr lang="en-US"/>
              <a:t> what some of these function types mean, especially Number Functions and Aggregate Functions (since they’re the next function types you’ll be exploring in detail on Day 4).</a:t>
            </a:r>
            <a:endParaRPr/>
          </a:p>
        </p:txBody>
      </p:sp>
      <p:sp>
        <p:nvSpPr>
          <p:cNvPr id="290" name="Google Shape;290;p5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:notes"/>
          <p:cNvSpPr/>
          <p:nvPr>
            <p:ph idx="2" type="sldImg"/>
          </p:nvPr>
        </p:nvSpPr>
        <p:spPr>
          <a:xfrm>
            <a:off x="406400" y="696913"/>
            <a:ext cx="6197600" cy="34861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6:notes"/>
          <p:cNvSpPr txBox="1"/>
          <p:nvPr>
            <p:ph idx="1" type="body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The purpose of this slide is to introduce the concept of string functions and outline the next few slides.</a:t>
            </a:r>
            <a:endParaRPr/>
          </a:p>
        </p:txBody>
      </p:sp>
      <p:sp>
        <p:nvSpPr>
          <p:cNvPr id="306" name="Google Shape;306;p6:notes"/>
          <p:cNvSpPr txBox="1"/>
          <p:nvPr>
            <p:ph idx="12" type="sldNum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4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The purpose of this slide is to define the MID function.</a:t>
            </a:r>
            <a:endParaRPr/>
          </a:p>
        </p:txBody>
      </p:sp>
      <p:sp>
        <p:nvSpPr>
          <p:cNvPr id="314" name="Google Shape;314;p4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7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The purpose of this slide is to define the REPLACE function.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5" name="Google Shape;325;p7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8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The purpose of this slide is to define the TRIM function.</a:t>
            </a:r>
            <a:endParaRPr/>
          </a:p>
        </p:txBody>
      </p:sp>
      <p:sp>
        <p:nvSpPr>
          <p:cNvPr id="336" name="Google Shape;336;p8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9:notes"/>
          <p:cNvSpPr/>
          <p:nvPr>
            <p:ph idx="2" type="sldImg"/>
          </p:nvPr>
        </p:nvSpPr>
        <p:spPr>
          <a:xfrm>
            <a:off x="406400" y="696913"/>
            <a:ext cx="61977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9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575" lIns="93150" spcFirstLastPara="1" rIns="93150" wrap="square" tIns="4657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/>
              <a:t>The purpose of this slide is to introduce a use case for string functions by cleaning the local country names column in the world dataset.</a:t>
            </a:r>
            <a:endParaRPr/>
          </a:p>
        </p:txBody>
      </p:sp>
      <p:sp>
        <p:nvSpPr>
          <p:cNvPr id="347" name="Google Shape;347;p9:notes"/>
          <p:cNvSpPr txBox="1"/>
          <p:nvPr>
            <p:ph idx="12" type="sldNum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6575" lIns="93150" spcFirstLastPara="1" rIns="93150" wrap="square" tIns="465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hyperlink" Target="https://goo.gl/maps/kBUSowm8acoNevJ4A" TargetMode="External"/><Relationship Id="rId4" Type="http://schemas.openxmlformats.org/officeDocument/2006/relationships/hyperlink" Target="https://goo.gl/maps/kBUSowm8acoNevJ4A" TargetMode="External"/><Relationship Id="rId5" Type="http://schemas.openxmlformats.org/officeDocument/2006/relationships/hyperlink" Target="https://goo.gl/maps/kBUSowm8acoNevJ4A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4.png"/><Relationship Id="rId4" Type="http://schemas.openxmlformats.org/officeDocument/2006/relationships/image" Target="../media/image18.png"/><Relationship Id="rId5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type="ctrTitle"/>
          </p:nvPr>
        </p:nvSpPr>
        <p:spPr>
          <a:xfrm>
            <a:off x="1144200" y="7701025"/>
            <a:ext cx="116733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6400">
                <a:solidFill>
                  <a:schemeClr val="accent5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25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25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25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25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25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25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25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400"/>
              <a:buNone/>
              <a:defRPr sz="12500"/>
            </a:lvl9pPr>
          </a:lstStyle>
          <a:p/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 b="-931" l="0" r="0" t="-1484"/>
          <a:stretch/>
        </p:blipFill>
        <p:spPr>
          <a:xfrm>
            <a:off x="12817402" y="1958940"/>
            <a:ext cx="10828799" cy="10250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4202" y="6504666"/>
            <a:ext cx="10828824" cy="854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oom chat box">
  <p:cSld name="Zoom chat box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&#10;&#10;Description automatically generated" id="70" name="Google Shape;7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86724" y="1928744"/>
            <a:ext cx="10719278" cy="10719278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11"/>
          <p:cNvSpPr/>
          <p:nvPr/>
        </p:nvSpPr>
        <p:spPr>
          <a:xfrm>
            <a:off x="11495200" y="-7550286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" name="Google Shape;73;p11"/>
          <p:cNvSpPr/>
          <p:nvPr/>
        </p:nvSpPr>
        <p:spPr>
          <a:xfrm>
            <a:off x="11495200" y="12191102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FF3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" name="Google Shape;74;p11"/>
          <p:cNvSpPr txBox="1"/>
          <p:nvPr/>
        </p:nvSpPr>
        <p:spPr>
          <a:xfrm>
            <a:off x="831200" y="5308058"/>
            <a:ext cx="10161600" cy="38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858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Char char="•"/>
            </a:pPr>
            <a:r>
              <a:rPr b="1" i="0" lang="en-US" sz="4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Zoom Client / Browser: </a:t>
            </a:r>
            <a:r>
              <a:rPr b="0" i="0" lang="en-US" sz="4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From the toolbar (probably on the bottom of your screen), select the button marked “Chat.” The chat box should appear.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858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Char char="•"/>
            </a:pPr>
            <a:r>
              <a:rPr b="1" i="0" lang="en-US" sz="4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Mobile Devices: </a:t>
            </a:r>
            <a:r>
              <a:rPr b="0" i="0" lang="en-US" sz="4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“Chat” button may be hiding under the “More” menu.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entury Gothic"/>
              <a:buNone/>
            </a:pPr>
            <a:r>
              <a:t/>
            </a:r>
            <a:endParaRPr b="0" i="0" sz="40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" name="Google Shape;75;p11"/>
          <p:cNvSpPr txBox="1"/>
          <p:nvPr>
            <p:ph idx="1" type="subTitle"/>
          </p:nvPr>
        </p:nvSpPr>
        <p:spPr>
          <a:xfrm>
            <a:off x="831200" y="2767198"/>
            <a:ext cx="9076500" cy="22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i="0" sz="5600" u="none" cap="none" strike="noStrike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6" name="Google Shape;76;p11"/>
          <p:cNvSpPr txBox="1"/>
          <p:nvPr/>
        </p:nvSpPr>
        <p:spPr>
          <a:xfrm>
            <a:off x="831200" y="1068660"/>
            <a:ext cx="117537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</a:pPr>
            <a:r>
              <a:rPr b="1" i="0" lang="en-US" sz="7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Finding the chat box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o we are">
  <p:cSld name="Who we are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/>
          <p:nvPr/>
        </p:nvSpPr>
        <p:spPr>
          <a:xfrm>
            <a:off x="12192000" y="-334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0" name="Google Shape;80;p12"/>
          <p:cNvSpPr txBox="1"/>
          <p:nvPr/>
        </p:nvSpPr>
        <p:spPr>
          <a:xfrm>
            <a:off x="831198" y="3365634"/>
            <a:ext cx="11360700" cy="83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182850" spcFirstLastPara="1" rIns="182850" wrap="square" tIns="914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</a:pPr>
            <a:r>
              <a:rPr b="0" i="0" lang="en-US" sz="3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Society’s mission is to integrate Big Data and machine learning best practices across entire teams and empower professionals to identify new insights.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</a:pPr>
            <a:r>
              <a:t/>
            </a:r>
            <a:endParaRPr b="0" i="0" sz="3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</a:pPr>
            <a:r>
              <a:rPr b="0" i="0" lang="en-US" sz="3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provide: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</a:pPr>
            <a:r>
              <a:t/>
            </a:r>
            <a:endParaRPr b="0" i="0" sz="3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Char char="•"/>
            </a:pPr>
            <a:r>
              <a:rPr b="0" i="0" lang="en-US" sz="3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High-quality data science training programs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Char char="•"/>
            </a:pPr>
            <a:r>
              <a:rPr b="0" i="0" lang="en-US" sz="3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Customized executive workshops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71500" lvl="0" marL="57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Char char="•"/>
            </a:pPr>
            <a:r>
              <a:rPr b="0" i="0" lang="en-US" sz="3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 software solutions and consulting services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</a:pPr>
            <a:r>
              <a:t/>
            </a:r>
            <a:endParaRPr b="0" i="0" sz="3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</a:pPr>
            <a:r>
              <a:rPr b="0" i="0" lang="en-US" sz="3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Since 2014, we’ve worked with thousands of professionals to make their data work for them.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text, sign&#10;&#10;Description automatically generated" id="81" name="Google Shape;8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919814" y="4292172"/>
            <a:ext cx="6736369" cy="5783986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2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2021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2"/>
          <p:cNvSpPr txBox="1"/>
          <p:nvPr/>
        </p:nvSpPr>
        <p:spPr>
          <a:xfrm>
            <a:off x="831200" y="1068660"/>
            <a:ext cx="92103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</a:pPr>
            <a:r>
              <a:rPr b="1" i="0" lang="en-US" sz="7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Who we are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out this course">
  <p:cSld name="About this cours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6" name="Google Shape;8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742831" y="3314742"/>
            <a:ext cx="7226830" cy="91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/>
        </p:nvSpPr>
        <p:spPr>
          <a:xfrm>
            <a:off x="831200" y="1068660"/>
            <a:ext cx="92103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</a:pPr>
            <a:r>
              <a:rPr b="1" i="0" lang="en-US" sz="7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About the course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>
            <a:off x="831198" y="3314740"/>
            <a:ext cx="12970500" cy="912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your instructor">
  <p:cSld name="Meet your instructor">
    <p:bg>
      <p:bgPr>
        <a:solidFill>
          <a:srgbClr val="42277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14"/>
          <p:cNvSpPr txBox="1"/>
          <p:nvPr/>
        </p:nvSpPr>
        <p:spPr>
          <a:xfrm>
            <a:off x="812776" y="1070242"/>
            <a:ext cx="6007200" cy="49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Font typeface="Century Gothic"/>
              <a:buNone/>
            </a:pPr>
            <a:r>
              <a:rPr b="1" i="0" lang="en-US" sz="72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Meet your instructor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4"/>
          <p:cNvSpPr txBox="1"/>
          <p:nvPr/>
        </p:nvSpPr>
        <p:spPr>
          <a:xfrm>
            <a:off x="22593222" y="12435244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b="0" i="0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24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7964616" y="384904"/>
            <a:ext cx="14819100" cy="13337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" name="Google Shape;94;p14"/>
          <p:cNvSpPr/>
          <p:nvPr/>
        </p:nvSpPr>
        <p:spPr>
          <a:xfrm>
            <a:off x="7256014" y="-252840"/>
            <a:ext cx="16236000" cy="14612400"/>
          </a:xfrm>
          <a:prstGeom prst="ellipse">
            <a:avLst/>
          </a:prstGeom>
          <a:noFill/>
          <a:ln cap="flat" cmpd="sng" w="9525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5" name="Google Shape;95;p14"/>
          <p:cNvSpPr/>
          <p:nvPr/>
        </p:nvSpPr>
        <p:spPr>
          <a:xfrm>
            <a:off x="679614" y="6273344"/>
            <a:ext cx="3137700" cy="282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1137544" y="6444254"/>
            <a:ext cx="6890700" cy="6201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900"/>
              <a:buFont typeface="Century Gothic"/>
              <a:buNone/>
            </a:pPr>
            <a:r>
              <a:rPr b="0" i="0" lang="en-US" sz="1900" u="none" cap="none" strike="noStrike">
                <a:solidFill>
                  <a:srgbClr val="FF00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Cover with image; right-click and select clipping mask - circle</a:t>
            </a:r>
            <a:endParaRPr b="0" i="0" sz="1900" u="none" cap="none" strike="noStrike">
              <a:solidFill>
                <a:srgbClr val="FF00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2021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10188576" y="4848226"/>
            <a:ext cx="10217100" cy="61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2" type="body"/>
          </p:nvPr>
        </p:nvSpPr>
        <p:spPr>
          <a:xfrm>
            <a:off x="10188576" y="2689226"/>
            <a:ext cx="10217100" cy="16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0" i="1" sz="5600"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est practices for virtual learning">
  <p:cSld name="Best practices for virtual learning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18148834" y="2470926"/>
            <a:ext cx="10352100" cy="9331500"/>
          </a:xfrm>
          <a:prstGeom prst="ellipse">
            <a:avLst/>
          </a:prstGeom>
          <a:noFill/>
          <a:ln cap="flat" cmpd="sng" w="38100">
            <a:solidFill>
              <a:srgbClr val="FF3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19704866" y="3650338"/>
            <a:ext cx="7695900" cy="6937200"/>
          </a:xfrm>
          <a:prstGeom prst="ellipse">
            <a:avLst/>
          </a:prstGeom>
          <a:noFill/>
          <a:ln cap="flat" cmpd="sng" w="38100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31200" y="3430956"/>
            <a:ext cx="16438200" cy="81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50" spcFirstLastPara="1" rIns="182850" wrap="square" tIns="91400">
            <a:spAutoFit/>
          </a:bodyPr>
          <a:lstStyle/>
          <a:p>
            <a:pPr indent="-9144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entury Gothic"/>
              <a:buAutoNum type="arabicPeriod"/>
            </a:pPr>
            <a:r>
              <a:rPr b="0" i="0" lang="en-US" sz="4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Find a quiet place, free of as many distractions as possible. Headphones are recommended.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604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9144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entury Gothic"/>
              <a:buAutoNum type="arabicPeriod"/>
            </a:pPr>
            <a:r>
              <a:rPr b="0" i="0" lang="en-US" sz="4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Stay on mute unless you are speaking.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604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t/>
            </a:r>
            <a:endParaRPr b="0" i="0" sz="40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9144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entury Gothic"/>
              <a:buAutoNum type="arabicPeriod"/>
            </a:pPr>
            <a:r>
              <a:rPr b="0" i="0" lang="en-US" sz="4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Remove or silence alerts from cell phones, e-mail pop-ups, etc. 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604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9144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entury Gothic"/>
              <a:buAutoNum type="arabicPeriod"/>
            </a:pPr>
            <a:r>
              <a:rPr b="0" i="0" lang="en-US" sz="4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Participate in activities and ask questions. This will be interactive!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604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9144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entury Gothic"/>
              <a:buAutoNum type="arabicPeriod"/>
            </a:pPr>
            <a:r>
              <a:rPr b="0" i="0" lang="en-US" sz="4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Give your honest feedback so we can troubleshoot problems and improve the course.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31200" y="1068660"/>
            <a:ext cx="160851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</a:pPr>
            <a:r>
              <a:rPr b="1" i="0" lang="en-US" sz="7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Best practices for virtual learning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ass materials">
  <p:cSld name="Class materials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14558758" y="3648534"/>
            <a:ext cx="9047700" cy="8155800"/>
          </a:xfrm>
          <a:prstGeom prst="ellipse">
            <a:avLst/>
          </a:prstGeom>
          <a:solidFill>
            <a:schemeClr val="accent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11785600" y="1490452"/>
            <a:ext cx="6890700" cy="6201600"/>
          </a:xfrm>
          <a:prstGeom prst="ellipse">
            <a:avLst/>
          </a:prstGeom>
          <a:solidFill>
            <a:schemeClr val="dk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entury Gothic"/>
              <a:buNone/>
            </a:pPr>
            <a:r>
              <a:t/>
            </a:r>
            <a:endParaRPr b="0" i="0" sz="1900" u="none" cap="none" strike="noStrike">
              <a:solidFill>
                <a:srgbClr val="FF00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1243100" y="6858000"/>
            <a:ext cx="5216100" cy="469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entury Gothic"/>
              <a:buNone/>
            </a:pPr>
            <a:r>
              <a:t/>
            </a:r>
            <a:endParaRPr b="0" i="0" sz="1900" u="none" cap="none" strike="noStrike">
              <a:solidFill>
                <a:srgbClr val="FF00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831200" y="2887578"/>
            <a:ext cx="10458600" cy="9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000"/>
            </a:lvl1pPr>
            <a:lvl2pPr indent="-228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12" name="Google Shape;112;p16"/>
          <p:cNvSpPr/>
          <p:nvPr>
            <p:ph idx="2" type="pic"/>
          </p:nvPr>
        </p:nvSpPr>
        <p:spPr>
          <a:xfrm>
            <a:off x="12192000" y="7208800"/>
            <a:ext cx="6014100" cy="3878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16"/>
          <p:cNvSpPr/>
          <p:nvPr>
            <p:ph idx="3" type="pic"/>
          </p:nvPr>
        </p:nvSpPr>
        <p:spPr>
          <a:xfrm>
            <a:off x="16279742" y="3383318"/>
            <a:ext cx="4468200" cy="548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16"/>
          <p:cNvSpPr txBox="1"/>
          <p:nvPr/>
        </p:nvSpPr>
        <p:spPr>
          <a:xfrm>
            <a:off x="831200" y="1068660"/>
            <a:ext cx="160851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</a:pPr>
            <a:r>
              <a:rPr b="1" i="0" lang="en-US" sz="7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 materials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0" y="2805624"/>
            <a:ext cx="24384000" cy="969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7"/>
          <p:cNvSpPr/>
          <p:nvPr/>
        </p:nvSpPr>
        <p:spPr>
          <a:xfrm>
            <a:off x="-3083758" y="8501984"/>
            <a:ext cx="12917700" cy="11644200"/>
          </a:xfrm>
          <a:prstGeom prst="ellipse">
            <a:avLst/>
          </a:prstGeom>
          <a:noFill/>
          <a:ln cap="flat" cmpd="sng" w="38100">
            <a:solidFill>
              <a:srgbClr val="FF3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18876648" y="-3778710"/>
            <a:ext cx="8896200" cy="8019300"/>
          </a:xfrm>
          <a:prstGeom prst="ellipse">
            <a:avLst/>
          </a:prstGeom>
          <a:noFill/>
          <a:ln cap="flat" cmpd="sng" w="38100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831200" y="1068660"/>
            <a:ext cx="160851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</a:pPr>
            <a:r>
              <a:rPr b="1" i="0" lang="en-US" sz="7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7"/>
          <p:cNvSpPr txBox="1"/>
          <p:nvPr>
            <p:ph idx="1" type="body"/>
          </p:nvPr>
        </p:nvSpPr>
        <p:spPr>
          <a:xfrm>
            <a:off x="12779274" y="2983832"/>
            <a:ext cx="10723500" cy="924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22" name="Google Shape;122;p17"/>
          <p:cNvSpPr txBox="1"/>
          <p:nvPr>
            <p:ph idx="2" type="body"/>
          </p:nvPr>
        </p:nvSpPr>
        <p:spPr>
          <a:xfrm>
            <a:off x="831198" y="2983834"/>
            <a:ext cx="10723500" cy="924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marker I">
  <p:cSld name="Section marker I">
    <p:bg>
      <p:bgPr>
        <a:solidFill>
          <a:schemeClr val="dk2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1301750" y="5736358"/>
            <a:ext cx="9928200" cy="22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100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26" name="Google Shape;126;p18"/>
          <p:cNvSpPr/>
          <p:nvPr/>
        </p:nvSpPr>
        <p:spPr>
          <a:xfrm>
            <a:off x="11495622" y="1856158"/>
            <a:ext cx="9047700" cy="8155800"/>
          </a:xfrm>
          <a:prstGeom prst="ellipse">
            <a:avLst/>
          </a:prstGeom>
          <a:solidFill>
            <a:schemeClr val="accent5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5645998" y="5793818"/>
            <a:ext cx="6890700" cy="6201600"/>
          </a:xfrm>
          <a:prstGeom prst="ellipse">
            <a:avLst/>
          </a:prstGeom>
          <a:solidFill>
            <a:schemeClr val="dk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entury Gothic"/>
              <a:buNone/>
            </a:pPr>
            <a:r>
              <a:t/>
            </a:r>
            <a:endParaRPr b="0" i="0" sz="1900" u="none" cap="none" strike="noStrike">
              <a:solidFill>
                <a:srgbClr val="FF00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8612200" y="7573002"/>
            <a:ext cx="958152" cy="264313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2021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Blank slide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22593222" y="12435244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4" name="Google Shape;134;p20"/>
          <p:cNvSpPr txBox="1"/>
          <p:nvPr>
            <p:ph type="title"/>
          </p:nvPr>
        </p:nvSpPr>
        <p:spPr>
          <a:xfrm>
            <a:off x="831200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1 column">
  <p:cSld name="Title and 1 column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1198" y="3073268"/>
            <a:ext cx="227217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95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indent="-4953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 columns (RH gray)">
  <p:cSld name="Title and 2 columns (RH gray)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/>
          <p:nvPr/>
        </p:nvSpPr>
        <p:spPr>
          <a:xfrm>
            <a:off x="12192000" y="-334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7" name="Google Shape;137;p21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8312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9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9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9pPr>
          </a:lstStyle>
          <a:p/>
        </p:txBody>
      </p:sp>
      <p:sp>
        <p:nvSpPr>
          <p:cNvPr id="139" name="Google Shape;139;p21"/>
          <p:cNvSpPr txBox="1"/>
          <p:nvPr>
            <p:ph idx="2" type="body"/>
          </p:nvPr>
        </p:nvSpPr>
        <p:spPr>
          <a:xfrm>
            <a:off x="128864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9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9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9pPr>
          </a:lstStyle>
          <a:p/>
        </p:txBody>
      </p:sp>
      <p:sp>
        <p:nvSpPr>
          <p:cNvPr id="140" name="Google Shape;140;p21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pic>
        <p:nvPicPr>
          <p:cNvPr id="141" name="Google Shape;14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713595" y="490134"/>
            <a:ext cx="1222440" cy="94464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2021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half-slide text (RH gray)">
  <p:cSld name="One column half-slide text (RH gray)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/>
          <p:nvPr/>
        </p:nvSpPr>
        <p:spPr>
          <a:xfrm>
            <a:off x="12192000" y="-334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8312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9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9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9pPr>
          </a:lstStyle>
          <a:p/>
        </p:txBody>
      </p:sp>
      <p:sp>
        <p:nvSpPr>
          <p:cNvPr id="147" name="Google Shape;147;p22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pic>
        <p:nvPicPr>
          <p:cNvPr id="148" name="Google Shape;14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713595" y="490134"/>
            <a:ext cx="1222440" cy="944643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2021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st Facts">
  <p:cSld name="Fast Facts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811800" y="4188306"/>
            <a:ext cx="9210300" cy="39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10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10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10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10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10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10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10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10100"/>
            </a:lvl9pPr>
          </a:lstStyle>
          <a:p/>
        </p:txBody>
      </p:sp>
      <p:sp>
        <p:nvSpPr>
          <p:cNvPr id="152" name="Google Shape;152;p23"/>
          <p:cNvSpPr txBox="1"/>
          <p:nvPr>
            <p:ph idx="1" type="subTitle"/>
          </p:nvPr>
        </p:nvSpPr>
        <p:spPr>
          <a:xfrm>
            <a:off x="811800" y="8374744"/>
            <a:ext cx="9210300" cy="22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9pPr>
          </a:lstStyle>
          <a:p/>
        </p:txBody>
      </p:sp>
      <p:sp>
        <p:nvSpPr>
          <p:cNvPr id="153" name="Google Shape;153;p23"/>
          <p:cNvSpPr txBox="1"/>
          <p:nvPr>
            <p:ph idx="12" type="sldNum"/>
          </p:nvPr>
        </p:nvSpPr>
        <p:spPr>
          <a:xfrm>
            <a:off x="22593222" y="12435244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4" name="Google Shape;154;p23"/>
          <p:cNvSpPr txBox="1"/>
          <p:nvPr>
            <p:ph idx="2" type="subTitle"/>
          </p:nvPr>
        </p:nvSpPr>
        <p:spPr>
          <a:xfrm>
            <a:off x="811800" y="3969066"/>
            <a:ext cx="105072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55" name="Google Shape;155;p23"/>
          <p:cNvSpPr/>
          <p:nvPr/>
        </p:nvSpPr>
        <p:spPr>
          <a:xfrm>
            <a:off x="11495200" y="1879692"/>
            <a:ext cx="11097600" cy="10003800"/>
          </a:xfrm>
          <a:prstGeom prst="ellipse">
            <a:avLst/>
          </a:prstGeom>
          <a:solidFill>
            <a:srgbClr val="F4F4F4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6" name="Google Shape;156;p23"/>
          <p:cNvSpPr/>
          <p:nvPr/>
        </p:nvSpPr>
        <p:spPr>
          <a:xfrm>
            <a:off x="11495200" y="-7579314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7" name="Google Shape;157;p23"/>
          <p:cNvSpPr/>
          <p:nvPr/>
        </p:nvSpPr>
        <p:spPr>
          <a:xfrm>
            <a:off x="11495200" y="12191102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FF3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2021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imonial template">
  <p:cSld name="Testimonial template">
    <p:bg>
      <p:bgPr>
        <a:solidFill>
          <a:srgbClr val="422872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814170" y="2040060"/>
            <a:ext cx="6007200" cy="49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77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77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77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77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77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77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77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77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400"/>
              <a:buNone/>
              <a:defRPr sz="77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12" type="sldNum"/>
          </p:nvPr>
        </p:nvSpPr>
        <p:spPr>
          <a:xfrm>
            <a:off x="22593222" y="12435244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" name="Google Shape;162;p24"/>
          <p:cNvSpPr/>
          <p:nvPr/>
        </p:nvSpPr>
        <p:spPr>
          <a:xfrm>
            <a:off x="7964616" y="384904"/>
            <a:ext cx="14819100" cy="13337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3" name="Google Shape;163;p24"/>
          <p:cNvSpPr/>
          <p:nvPr/>
        </p:nvSpPr>
        <p:spPr>
          <a:xfrm>
            <a:off x="7256014" y="-252840"/>
            <a:ext cx="16236000" cy="14612400"/>
          </a:xfrm>
          <a:prstGeom prst="ellipse">
            <a:avLst/>
          </a:prstGeom>
          <a:noFill/>
          <a:ln cap="flat" cmpd="sng" w="9525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4" name="Google Shape;164;p24"/>
          <p:cNvSpPr/>
          <p:nvPr/>
        </p:nvSpPr>
        <p:spPr>
          <a:xfrm>
            <a:off x="1117934" y="7076908"/>
            <a:ext cx="3137700" cy="282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5" name="Google Shape;165;p24"/>
          <p:cNvSpPr txBox="1"/>
          <p:nvPr>
            <p:ph idx="1" type="subTitle"/>
          </p:nvPr>
        </p:nvSpPr>
        <p:spPr>
          <a:xfrm>
            <a:off x="878400" y="1252200"/>
            <a:ext cx="111552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 sz="29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 sz="29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 sz="29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 sz="29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 sz="29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 sz="29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 sz="29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 sz="29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 sz="2900"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166" name="Google Shape;16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06530" y="3182414"/>
            <a:ext cx="1608742" cy="973142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 txBox="1"/>
          <p:nvPr>
            <p:ph idx="2" type="title"/>
          </p:nvPr>
        </p:nvSpPr>
        <p:spPr>
          <a:xfrm>
            <a:off x="11682534" y="2770620"/>
            <a:ext cx="9008700" cy="50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b="0" i="1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9pPr>
          </a:lstStyle>
          <a:p/>
        </p:txBody>
      </p:sp>
      <p:sp>
        <p:nvSpPr>
          <p:cNvPr id="168" name="Google Shape;168;p24"/>
          <p:cNvSpPr txBox="1"/>
          <p:nvPr>
            <p:ph idx="3" type="subTitle"/>
          </p:nvPr>
        </p:nvSpPr>
        <p:spPr>
          <a:xfrm>
            <a:off x="13592534" y="10033260"/>
            <a:ext cx="100113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3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4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4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4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4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4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4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4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9" name="Google Shape;169;p24"/>
          <p:cNvSpPr txBox="1"/>
          <p:nvPr>
            <p:ph idx="4" type="subTitle"/>
          </p:nvPr>
        </p:nvSpPr>
        <p:spPr>
          <a:xfrm>
            <a:off x="13627200" y="10634940"/>
            <a:ext cx="5600100" cy="9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3100">
                <a:solidFill>
                  <a:schemeClr val="accent5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24"/>
          <p:cNvSpPr/>
          <p:nvPr/>
        </p:nvSpPr>
        <p:spPr>
          <a:xfrm>
            <a:off x="11682534" y="10117980"/>
            <a:ext cx="1527900" cy="149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700"/>
              <a:buFont typeface="Century Gothic"/>
              <a:buNone/>
            </a:pPr>
            <a:r>
              <a:rPr b="0" i="0" lang="en-US" sz="1700" u="none" cap="none" strike="noStrike">
                <a:solidFill>
                  <a:srgbClr val="FF00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Cover with image</a:t>
            </a:r>
            <a:endParaRPr b="0" i="0" sz="1700" u="none" cap="none" strike="noStrike">
              <a:solidFill>
                <a:srgbClr val="FF00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1" name="Google Shape;171;p24"/>
          <p:cNvSpPr/>
          <p:nvPr/>
        </p:nvSpPr>
        <p:spPr>
          <a:xfrm>
            <a:off x="1575866" y="7247820"/>
            <a:ext cx="3301500" cy="2971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900"/>
              <a:buFont typeface="Century Gothic"/>
              <a:buNone/>
            </a:pPr>
            <a:r>
              <a:rPr b="0" i="0" lang="en-US" sz="1900" u="none" cap="none" strike="noStrike">
                <a:solidFill>
                  <a:srgbClr val="FF00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Cover with image; right-click and select clipping mask - circle</a:t>
            </a:r>
            <a:endParaRPr b="0" i="0" sz="1900" u="none" cap="none" strike="noStrike">
              <a:solidFill>
                <a:srgbClr val="FF00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2021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cussion">
  <p:cSld name="Discussion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/>
          <p:nvPr/>
        </p:nvSpPr>
        <p:spPr>
          <a:xfrm>
            <a:off x="11495200" y="12191102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FF3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Icon&#10;&#10;Description automatically generated" id="175" name="Google Shape;175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28650" y="1358096"/>
            <a:ext cx="10590700" cy="1059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831200" y="3278544"/>
            <a:ext cx="10083900" cy="91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78" name="Google Shape;178;p25"/>
          <p:cNvSpPr/>
          <p:nvPr/>
        </p:nvSpPr>
        <p:spPr>
          <a:xfrm>
            <a:off x="11495200" y="-7579314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9" name="Google Shape;179;p25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/>
        </p:nvSpPr>
        <p:spPr>
          <a:xfrm>
            <a:off x="13268972" y="9040810"/>
            <a:ext cx="75723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50" spcFirstLastPara="1" rIns="18285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Note: </a:t>
            </a:r>
            <a:r>
              <a:rPr b="0" i="0" lang="en-US" sz="3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This slide is not visible once you’re in a breakout room.</a:t>
            </a:r>
            <a:endParaRPr b="0" i="0" sz="3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cussion II">
  <p:cSld name="Discussion II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/>
          <p:nvPr/>
        </p:nvSpPr>
        <p:spPr>
          <a:xfrm>
            <a:off x="-734" y="0"/>
            <a:ext cx="16791600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91400" lIns="182850" spcFirstLastPara="1" rIns="18285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26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4" name="Google Shape;184;p26"/>
          <p:cNvSpPr txBox="1"/>
          <p:nvPr/>
        </p:nvSpPr>
        <p:spPr>
          <a:xfrm>
            <a:off x="22593222" y="12435244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b="0" i="0" lang="en-US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2400" u="none" cap="none" strike="noStrike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5" name="Google Shape;185;p26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186" name="Google Shape;186;p26"/>
          <p:cNvSpPr txBox="1"/>
          <p:nvPr>
            <p:ph idx="1" type="body"/>
          </p:nvPr>
        </p:nvSpPr>
        <p:spPr>
          <a:xfrm>
            <a:off x="831200" y="3073268"/>
            <a:ext cx="154617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87" name="Google Shape;187;p26"/>
          <p:cNvSpPr txBox="1"/>
          <p:nvPr>
            <p:ph idx="2" type="body"/>
          </p:nvPr>
        </p:nvSpPr>
        <p:spPr>
          <a:xfrm>
            <a:off x="17320005" y="8135986"/>
            <a:ext cx="59118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200">
                <a:solidFill>
                  <a:schemeClr val="dk1"/>
                </a:solidFill>
              </a:defRPr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200"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200"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200"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200"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pic>
        <p:nvPicPr>
          <p:cNvPr descr="Icon&#10;&#10;Description automatically generated" id="188" name="Google Shape;188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730530" y="2820484"/>
            <a:ext cx="5090795" cy="5090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t question">
  <p:cSld name="Chat question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12886400" y="3073268"/>
            <a:ext cx="10666500" cy="3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228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9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9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9pPr>
          </a:lstStyle>
          <a:p/>
        </p:txBody>
      </p:sp>
      <p:sp>
        <p:nvSpPr>
          <p:cNvPr id="192" name="Google Shape;192;p27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pic>
        <p:nvPicPr>
          <p:cNvPr descr="Icon&#10;&#10;Description automatically generated" id="193" name="Google Shape;193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710134" y="6819834"/>
            <a:ext cx="5614682" cy="5614682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 txBox="1"/>
          <p:nvPr>
            <p:ph idx="2" type="body"/>
          </p:nvPr>
        </p:nvSpPr>
        <p:spPr>
          <a:xfrm>
            <a:off x="832778" y="3074352"/>
            <a:ext cx="10664700" cy="9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195" name="Google Shape;195;p27"/>
          <p:cNvSpPr txBox="1"/>
          <p:nvPr/>
        </p:nvSpPr>
        <p:spPr>
          <a:xfrm>
            <a:off x="831200" y="12568370"/>
            <a:ext cx="50115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Fundamentals of Data Literacy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">
  <p:cSld name="Activity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/>
          <p:nvPr/>
        </p:nvSpPr>
        <p:spPr>
          <a:xfrm>
            <a:off x="20686458" y="3153866"/>
            <a:ext cx="10296300" cy="92814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8" name="Google Shape;198;p28"/>
          <p:cNvSpPr/>
          <p:nvPr/>
        </p:nvSpPr>
        <p:spPr>
          <a:xfrm>
            <a:off x="-2" y="0"/>
            <a:ext cx="18895500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91400" lIns="182850" spcFirstLastPara="1" rIns="18285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9" name="Google Shape;199;p28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Icon&#10;&#10;Description automatically generated" id="200" name="Google Shape;200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194120" y="4426852"/>
            <a:ext cx="4862295" cy="4862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>
            <p:ph idx="1" type="body"/>
          </p:nvPr>
        </p:nvSpPr>
        <p:spPr>
          <a:xfrm>
            <a:off x="832778" y="3074352"/>
            <a:ext cx="17226600" cy="9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202" name="Google Shape;202;p28"/>
          <p:cNvSpPr txBox="1"/>
          <p:nvPr>
            <p:ph type="title"/>
          </p:nvPr>
        </p:nvSpPr>
        <p:spPr>
          <a:xfrm>
            <a:off x="831200" y="1056872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03" name="Google Shape;203;p28"/>
          <p:cNvSpPr txBox="1"/>
          <p:nvPr/>
        </p:nvSpPr>
        <p:spPr>
          <a:xfrm>
            <a:off x="831200" y="12568370"/>
            <a:ext cx="50115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Fundamentals of Data Literacy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">
  <p:cSld name="Video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title"/>
          </p:nvPr>
        </p:nvSpPr>
        <p:spPr>
          <a:xfrm>
            <a:off x="831200" y="1163448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06" name="Google Shape;206;p29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-5255726" y="3153866"/>
            <a:ext cx="10296300" cy="92814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Icon&#10;&#10;Description automatically generated" id="208" name="Google Shape;208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842" y="2646396"/>
            <a:ext cx="10296315" cy="1029631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9"/>
          <p:cNvSpPr/>
          <p:nvPr/>
        </p:nvSpPr>
        <p:spPr>
          <a:xfrm>
            <a:off x="19343413" y="3153866"/>
            <a:ext cx="10296300" cy="92814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">
  <p:cSld name="Brea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type="title"/>
          </p:nvPr>
        </p:nvSpPr>
        <p:spPr>
          <a:xfrm>
            <a:off x="831200" y="609444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10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12" name="Google Shape;212;p30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3" name="Google Shape;213;p30"/>
          <p:cNvSpPr txBox="1"/>
          <p:nvPr>
            <p:ph idx="1" type="subTitle"/>
          </p:nvPr>
        </p:nvSpPr>
        <p:spPr>
          <a:xfrm>
            <a:off x="831200" y="7683690"/>
            <a:ext cx="9210300" cy="22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i="1" sz="5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9pPr>
          </a:lstStyle>
          <a:p/>
        </p:txBody>
      </p:sp>
      <p:pic>
        <p:nvPicPr>
          <p:cNvPr descr="Icon&#10;&#10;Description automatically generated" id="214" name="Google Shape;214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042160" y="1856160"/>
            <a:ext cx="10003679" cy="1000367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0"/>
          <p:cNvSpPr/>
          <p:nvPr/>
        </p:nvSpPr>
        <p:spPr>
          <a:xfrm>
            <a:off x="11495200" y="-8479200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6" name="Google Shape;216;p30"/>
          <p:cNvSpPr/>
          <p:nvPr/>
        </p:nvSpPr>
        <p:spPr>
          <a:xfrm>
            <a:off x="11495200" y="12191102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FF3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7" name="Google Shape;217;p30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2021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 columns">
  <p:cSld name="Title and 2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8312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95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indent="-4953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7" name="Google Shape;27;p4"/>
          <p:cNvSpPr txBox="1"/>
          <p:nvPr>
            <p:ph idx="2" type="body"/>
          </p:nvPr>
        </p:nvSpPr>
        <p:spPr>
          <a:xfrm>
            <a:off x="128864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95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indent="-4953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8" name="Google Shape;28;p4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lusion">
  <p:cSld name="Conclusion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type="title"/>
          </p:nvPr>
        </p:nvSpPr>
        <p:spPr>
          <a:xfrm>
            <a:off x="986592" y="78018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20" name="Google Shape;220;p31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1" name="Google Shape;221;p31"/>
          <p:cNvPicPr preferRelativeResize="0"/>
          <p:nvPr/>
        </p:nvPicPr>
        <p:blipFill rotWithShape="1">
          <a:blip r:embed="rId2">
            <a:alphaModFix/>
          </a:blip>
          <a:srcRect b="-931" l="0" r="0" t="-1484"/>
          <a:stretch/>
        </p:blipFill>
        <p:spPr>
          <a:xfrm>
            <a:off x="12817402" y="1958940"/>
            <a:ext cx="10828799" cy="10250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4202" y="6504666"/>
            <a:ext cx="10828824" cy="854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/>
          <p:nvPr>
            <p:ph idx="12" type="sldNum"/>
          </p:nvPr>
        </p:nvSpPr>
        <p:spPr>
          <a:xfrm>
            <a:off x="22593222" y="12435244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5" name="Google Shape;225;p32"/>
          <p:cNvSpPr txBox="1"/>
          <p:nvPr/>
        </p:nvSpPr>
        <p:spPr>
          <a:xfrm>
            <a:off x="7925528" y="4553802"/>
            <a:ext cx="106536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09650" lIns="219400" spcFirstLastPara="1" rIns="219400" wrap="square" tIns="1096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6700" u="none" cap="none" strike="noStrike">
                <a:solidFill>
                  <a:srgbClr val="26114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you!</a:t>
            </a:r>
            <a:endParaRPr b="1" i="0" sz="2900" u="none" cap="none" strike="noStrike">
              <a:solidFill>
                <a:srgbClr val="26114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32"/>
          <p:cNvSpPr/>
          <p:nvPr/>
        </p:nvSpPr>
        <p:spPr>
          <a:xfrm>
            <a:off x="-12744934" y="-9965666"/>
            <a:ext cx="19506300" cy="19506300"/>
          </a:xfrm>
          <a:prstGeom prst="ellipse">
            <a:avLst/>
          </a:prstGeom>
          <a:noFill/>
          <a:ln cap="flat" cmpd="sng" w="9525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27" name="Google Shape;227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53682" y="1353200"/>
            <a:ext cx="4473198" cy="406955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2"/>
          <p:cNvSpPr txBox="1"/>
          <p:nvPr/>
        </p:nvSpPr>
        <p:spPr>
          <a:xfrm>
            <a:off x="7925630" y="7700866"/>
            <a:ext cx="11229600" cy="51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09650" lIns="219400" spcFirstLastPara="1" rIns="219400" wrap="square" tIns="109650">
            <a:spAutoFit/>
          </a:bodyPr>
          <a:lstStyle/>
          <a:p>
            <a:pPr indent="0" lvl="0" marL="0" marR="736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B72"/>
              </a:buClr>
              <a:buSzPts val="3100"/>
              <a:buFont typeface="Century Gothic"/>
              <a:buNone/>
            </a:pPr>
            <a:r>
              <a:rPr b="0" i="0" lang="en-US" sz="31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hello@datasociety.com</a:t>
            </a:r>
            <a:endParaRPr b="0" i="0" sz="3100" u="none" cap="none" strike="noStrike">
              <a:solidFill>
                <a:srgbClr val="422B7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736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422B72"/>
              </a:buClr>
              <a:buSzPts val="3100"/>
              <a:buFont typeface="Century Gothic"/>
              <a:buNone/>
            </a:pPr>
            <a:r>
              <a:rPr b="0" i="0" lang="en-US" sz="3100" u="none" cap="none" strike="noStrike">
                <a:solidFill>
                  <a:srgbClr val="422B72"/>
                </a:solidFill>
                <a:uFill>
                  <a:noFill/>
                </a:u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1100 15th St. NW, Floor 4</a:t>
            </a:r>
            <a:br>
              <a:rPr b="0" i="0" lang="en-US" sz="3100" u="none" cap="none" strike="noStrike">
                <a:solidFill>
                  <a:srgbClr val="422B72"/>
                </a:solidFill>
                <a:uFill>
                  <a:noFill/>
                </a:u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</a:br>
            <a:r>
              <a:rPr b="0" i="0" lang="en-US" sz="3100" u="none" cap="none" strike="noStrike">
                <a:solidFill>
                  <a:srgbClr val="422B72"/>
                </a:solidFill>
                <a:uFill>
                  <a:noFill/>
                </a:u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Washington, D.C. 20005</a:t>
            </a:r>
            <a:endParaRPr b="0" i="0" sz="3100" u="none" cap="none" strike="noStrike">
              <a:solidFill>
                <a:srgbClr val="422B7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736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422B72"/>
              </a:buClr>
              <a:buSzPts val="3100"/>
              <a:buFont typeface="Century Gothic"/>
              <a:buNone/>
            </a:pPr>
            <a:r>
              <a:rPr b="0" i="0" lang="en-US" sz="31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(202)600-9635</a:t>
            </a:r>
            <a:endParaRPr b="0" i="0" sz="3100" u="none" cap="none" strike="noStrike">
              <a:solidFill>
                <a:srgbClr val="422B7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422B72"/>
              </a:buClr>
              <a:buSzPts val="3100"/>
              <a:buFont typeface="Century Gothic"/>
              <a:buNone/>
            </a:pPr>
            <a:r>
              <a:rPr b="1" i="0" lang="en-US" sz="31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datasociety.com</a:t>
            </a:r>
            <a:endParaRPr b="1" i="0" sz="3100" u="none" cap="none" strike="noStrike">
              <a:solidFill>
                <a:srgbClr val="422B7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736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entury Gothic"/>
              <a:buNone/>
            </a:pPr>
            <a:r>
              <a:t/>
            </a:r>
            <a:endParaRPr b="0" i="0" sz="3100" u="none" cap="none" strike="noStrike">
              <a:solidFill>
                <a:srgbClr val="422B7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736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entury Gothic"/>
              <a:buNone/>
            </a:pPr>
            <a:r>
              <a:t/>
            </a:r>
            <a:endParaRPr b="0" i="0" sz="3100" u="none" cap="none" strike="noStrike">
              <a:solidFill>
                <a:srgbClr val="422B7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00" u="none" cap="none" strike="noStrike">
              <a:solidFill>
                <a:srgbClr val="422B7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cons">
  <p:cSld name="Icons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 txBox="1"/>
          <p:nvPr/>
        </p:nvSpPr>
        <p:spPr>
          <a:xfrm>
            <a:off x="7283044" y="8451694"/>
            <a:ext cx="3846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858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entury Gothic"/>
              <a:buNone/>
            </a:pPr>
            <a:r>
              <a:rPr b="1" i="0" lang="en-US" sz="3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Chat question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3"/>
          <p:cNvSpPr txBox="1"/>
          <p:nvPr/>
        </p:nvSpPr>
        <p:spPr>
          <a:xfrm>
            <a:off x="12753764" y="8451694"/>
            <a:ext cx="4917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858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entury Gothic"/>
              <a:buNone/>
            </a:pPr>
            <a:r>
              <a:rPr b="1" i="0" lang="en-US" sz="3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Knowledge check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3"/>
          <p:cNvSpPr txBox="1"/>
          <p:nvPr/>
        </p:nvSpPr>
        <p:spPr>
          <a:xfrm>
            <a:off x="18947872" y="8451694"/>
            <a:ext cx="4542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858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entury Gothic"/>
              <a:buNone/>
            </a:pPr>
            <a:r>
              <a:rPr b="1" i="0" lang="en-US" sz="3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Exercise / activity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3"/>
          <p:cNvSpPr txBox="1"/>
          <p:nvPr/>
        </p:nvSpPr>
        <p:spPr>
          <a:xfrm>
            <a:off x="251956" y="8451694"/>
            <a:ext cx="5754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entury Gothic"/>
              <a:buNone/>
            </a:pPr>
            <a:r>
              <a:rPr b="1" i="0" lang="en-US" sz="3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Discussion / breakout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3"/>
          <p:cNvSpPr txBox="1"/>
          <p:nvPr/>
        </p:nvSpPr>
        <p:spPr>
          <a:xfrm>
            <a:off x="481576" y="1190646"/>
            <a:ext cx="21264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50" spcFirstLastPara="1" rIns="182850" wrap="square" tIns="914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i="0" lang="en-US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General icon set I – copy icons into new slides as necessary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con&#10;&#10;Description automatically generated" id="235" name="Google Shape;23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1576" y="3060500"/>
            <a:ext cx="5272760" cy="52727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236" name="Google Shape;23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74750" y="3231458"/>
            <a:ext cx="5272760" cy="52727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237" name="Google Shape;237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57664" y="3178934"/>
            <a:ext cx="5272760" cy="52727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238" name="Google Shape;238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98660" y="3231458"/>
            <a:ext cx="5272760" cy="527276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3"/>
          <p:cNvSpPr txBox="1"/>
          <p:nvPr>
            <p:ph idx="12" type="sldNum"/>
          </p:nvPr>
        </p:nvSpPr>
        <p:spPr>
          <a:xfrm>
            <a:off x="22818090" y="12666269"/>
            <a:ext cx="14631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cons">
  <p:cSld name="1_Icons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/>
          <p:nvPr/>
        </p:nvSpPr>
        <p:spPr>
          <a:xfrm>
            <a:off x="7457230" y="8451694"/>
            <a:ext cx="3846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858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entury Gothic"/>
              <a:buNone/>
            </a:pPr>
            <a:r>
              <a:rPr b="1" i="0" lang="en-US" sz="3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Raise hand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34"/>
          <p:cNvSpPr txBox="1"/>
          <p:nvPr/>
        </p:nvSpPr>
        <p:spPr>
          <a:xfrm>
            <a:off x="251956" y="8451694"/>
            <a:ext cx="5754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entury Gothic"/>
              <a:buNone/>
            </a:pPr>
            <a:r>
              <a:rPr b="1" i="0" lang="en-US" sz="3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Video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4"/>
          <p:cNvSpPr txBox="1"/>
          <p:nvPr/>
        </p:nvSpPr>
        <p:spPr>
          <a:xfrm>
            <a:off x="481576" y="1190646"/>
            <a:ext cx="21264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50" spcFirstLastPara="1" rIns="182850" wrap="square" tIns="914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i="0" lang="en-US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General icon set II – copy icons into new slides as necessary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con&#10;&#10;Description automatically generated" id="244" name="Google Shape;24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63386" y="3123448"/>
            <a:ext cx="5328246" cy="53282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245" name="Google Shape;24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154" y="3123446"/>
            <a:ext cx="5328246" cy="532824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4"/>
          <p:cNvSpPr txBox="1"/>
          <p:nvPr>
            <p:ph idx="12" type="sldNum"/>
          </p:nvPr>
        </p:nvSpPr>
        <p:spPr>
          <a:xfrm>
            <a:off x="22818090" y="12666269"/>
            <a:ext cx="14631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3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2 columns (RH gray)">
  <p:cSld name="1_Title and 2 columns (RH gray)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5"/>
          <p:cNvSpPr/>
          <p:nvPr/>
        </p:nvSpPr>
        <p:spPr>
          <a:xfrm>
            <a:off x="12192000" y="-334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35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0" name="Google Shape;250;p35"/>
          <p:cNvSpPr txBox="1"/>
          <p:nvPr>
            <p:ph idx="1" type="body"/>
          </p:nvPr>
        </p:nvSpPr>
        <p:spPr>
          <a:xfrm>
            <a:off x="8312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9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9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9pPr>
          </a:lstStyle>
          <a:p/>
        </p:txBody>
      </p:sp>
      <p:sp>
        <p:nvSpPr>
          <p:cNvPr id="251" name="Google Shape;251;p35"/>
          <p:cNvSpPr txBox="1"/>
          <p:nvPr>
            <p:ph idx="2" type="body"/>
          </p:nvPr>
        </p:nvSpPr>
        <p:spPr>
          <a:xfrm>
            <a:off x="128864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9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9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9pPr>
          </a:lstStyle>
          <a:p/>
        </p:txBody>
      </p:sp>
      <p:sp>
        <p:nvSpPr>
          <p:cNvPr id="252" name="Google Shape;252;p35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53" name="Google Shape;253;p35"/>
          <p:cNvSpPr txBox="1"/>
          <p:nvPr>
            <p:ph idx="3" type="subTitle"/>
          </p:nvPr>
        </p:nvSpPr>
        <p:spPr>
          <a:xfrm>
            <a:off x="831198" y="2191870"/>
            <a:ext cx="104808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36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9pPr>
          </a:lstStyle>
          <a:p/>
        </p:txBody>
      </p:sp>
      <p:pic>
        <p:nvPicPr>
          <p:cNvPr id="254" name="Google Shape;25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713595" y="490134"/>
            <a:ext cx="1222440" cy="944643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5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2021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1 column">
  <p:cSld name="1_Title and 1 column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8" name="Google Shape;258;p36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59" name="Google Shape;259;p36"/>
          <p:cNvSpPr txBox="1"/>
          <p:nvPr>
            <p:ph idx="1" type="body"/>
          </p:nvPr>
        </p:nvSpPr>
        <p:spPr>
          <a:xfrm>
            <a:off x="831198" y="3073268"/>
            <a:ext cx="227217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9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9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9pPr>
          </a:lstStyle>
          <a:p/>
        </p:txBody>
      </p:sp>
      <p:sp>
        <p:nvSpPr>
          <p:cNvPr id="260" name="Google Shape;260;p36"/>
          <p:cNvSpPr txBox="1"/>
          <p:nvPr>
            <p:ph idx="2" type="subTitle"/>
          </p:nvPr>
        </p:nvSpPr>
        <p:spPr>
          <a:xfrm>
            <a:off x="831198" y="2191870"/>
            <a:ext cx="104808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36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_Title only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/>
          <p:nvPr>
            <p:ph idx="12" type="sldNum"/>
          </p:nvPr>
        </p:nvSpPr>
        <p:spPr>
          <a:xfrm>
            <a:off x="22593222" y="12435244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3" name="Google Shape;263;p37"/>
          <p:cNvSpPr txBox="1"/>
          <p:nvPr>
            <p:ph type="title"/>
          </p:nvPr>
        </p:nvSpPr>
        <p:spPr>
          <a:xfrm>
            <a:off x="831200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64" name="Google Shape;264;p37"/>
          <p:cNvSpPr txBox="1"/>
          <p:nvPr>
            <p:ph idx="1" type="subTitle"/>
          </p:nvPr>
        </p:nvSpPr>
        <p:spPr>
          <a:xfrm>
            <a:off x="831200" y="2208532"/>
            <a:ext cx="104808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36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b="1" sz="29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half-slide text">
  <p:cSld name="One column half-slide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12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95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indent="-4953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indent="-4953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indent="-4953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indent="-4953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indent="-4953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indent="-4953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indent="-4953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indent="-4953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nowledge check">
  <p:cSld name="Knowledge chec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31200" y="1067196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pic>
        <p:nvPicPr>
          <p:cNvPr descr="Icon&#10;&#10;Description automatically generated" id="35" name="Google Shape;35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842" y="2646396"/>
            <a:ext cx="10296315" cy="1029631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-5148158" y="3153866"/>
            <a:ext cx="10296300" cy="92814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6"/>
          <p:cNvSpPr/>
          <p:nvPr/>
        </p:nvSpPr>
        <p:spPr>
          <a:xfrm>
            <a:off x="19343413" y="3153866"/>
            <a:ext cx="10296300" cy="92814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ercise / activity">
  <p:cSld name="Exercise / activit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831200" y="1056872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Icon&#10;&#10;Description automatically generated" id="42" name="Google Shape;4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842" y="2646396"/>
            <a:ext cx="10296315" cy="1029631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/>
          <p:nvPr/>
        </p:nvSpPr>
        <p:spPr>
          <a:xfrm>
            <a:off x="-5255726" y="3153866"/>
            <a:ext cx="10296300" cy="92814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" name="Google Shape;44;p7"/>
          <p:cNvSpPr/>
          <p:nvPr/>
        </p:nvSpPr>
        <p:spPr>
          <a:xfrm>
            <a:off x="19343413" y="3153866"/>
            <a:ext cx="10296300" cy="92814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 subtitled columns">
  <p:cSld name="Title and 2 subtitled column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831200" y="4257676"/>
            <a:ext cx="10666500" cy="79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9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9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12886400" y="4257672"/>
            <a:ext cx="10666500" cy="79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82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1pPr>
            <a:lvl2pPr indent="-482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2pPr>
            <a:lvl3pPr indent="-4826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■"/>
              <a:defRPr sz="4000"/>
            </a:lvl3pPr>
            <a:lvl4pPr indent="-4826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  <a:defRPr sz="4000"/>
            </a:lvl4pPr>
            <a:lvl5pPr indent="-4826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Char char="○"/>
              <a:defRPr sz="4000"/>
            </a:lvl5pPr>
            <a:lvl6pPr indent="-3810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6pPr>
            <a:lvl7pPr indent="-3810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900"/>
            </a:lvl7pPr>
            <a:lvl8pPr indent="-3810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900"/>
            </a:lvl8pPr>
            <a:lvl9pPr indent="-3810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900"/>
            </a:lvl9pPr>
          </a:lstStyle>
          <a:p/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/>
        </p:nvSpPr>
        <p:spPr>
          <a:xfrm>
            <a:off x="12844022" y="2163226"/>
            <a:ext cx="104808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858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entury Gothic"/>
              <a:buNone/>
            </a:pPr>
            <a:r>
              <a:t/>
            </a:r>
            <a:endParaRPr b="1" i="0" sz="3600" u="none" cap="none" strike="noStrik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" name="Google Shape;51;p8"/>
          <p:cNvSpPr txBox="1"/>
          <p:nvPr>
            <p:ph idx="3" type="body"/>
          </p:nvPr>
        </p:nvSpPr>
        <p:spPr>
          <a:xfrm>
            <a:off x="12844138" y="3009300"/>
            <a:ext cx="10708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2286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52" name="Google Shape;52;p8"/>
          <p:cNvSpPr txBox="1"/>
          <p:nvPr/>
        </p:nvSpPr>
        <p:spPr>
          <a:xfrm>
            <a:off x="831198" y="2709706"/>
            <a:ext cx="10480800" cy="5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858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entury Gothic"/>
              <a:buNone/>
            </a:pPr>
            <a:r>
              <a:t/>
            </a:r>
            <a:endParaRPr b="1" i="0" sz="3600" u="none" cap="none" strike="noStrik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" name="Google Shape;53;p8"/>
          <p:cNvSpPr txBox="1"/>
          <p:nvPr>
            <p:ph idx="4" type="body"/>
          </p:nvPr>
        </p:nvSpPr>
        <p:spPr>
          <a:xfrm>
            <a:off x="831206" y="3036510"/>
            <a:ext cx="107088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-2286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of day">
  <p:cSld name="End of day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6" name="Google Shape;5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17946" y="6446540"/>
            <a:ext cx="285800" cy="788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9"/>
          <p:cNvSpPr/>
          <p:nvPr/>
        </p:nvSpPr>
        <p:spPr>
          <a:xfrm>
            <a:off x="16649334" y="-1554800"/>
            <a:ext cx="19506300" cy="19506300"/>
          </a:xfrm>
          <a:prstGeom prst="ellipse">
            <a:avLst/>
          </a:prstGeom>
          <a:noFill/>
          <a:ln cap="flat" cmpd="sng" w="9525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1819152" y="5855656"/>
            <a:ext cx="17075100" cy="15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9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" type="subTitle"/>
          </p:nvPr>
        </p:nvSpPr>
        <p:spPr>
          <a:xfrm>
            <a:off x="1819152" y="7887640"/>
            <a:ext cx="8774400" cy="13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5600"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0" name="Google Shape;6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27250" y="2091800"/>
            <a:ext cx="12143839" cy="11048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oom sound check">
  <p:cSld name="Zoom sound chec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&#10;&#10;Description automatically generated" id="62" name="Google Shape;6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94784" y="1880546"/>
            <a:ext cx="10903155" cy="1090315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11495200" y="-7550286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845BA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" name="Google Shape;65;p10"/>
          <p:cNvSpPr/>
          <p:nvPr/>
        </p:nvSpPr>
        <p:spPr>
          <a:xfrm>
            <a:off x="11495200" y="12191102"/>
            <a:ext cx="11097600" cy="10003800"/>
          </a:xfrm>
          <a:prstGeom prst="ellipse">
            <a:avLst/>
          </a:prstGeom>
          <a:noFill/>
          <a:ln cap="flat" cmpd="sng" w="9525">
            <a:solidFill>
              <a:srgbClr val="FF350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19400" lIns="219400" spcFirstLastPara="1" rIns="219400" wrap="square" tIns="219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entury Gothic"/>
              <a:buNone/>
            </a:pPr>
            <a:r>
              <a:t/>
            </a:r>
            <a:endParaRPr b="0" i="0" sz="43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0"/>
          <p:cNvSpPr txBox="1"/>
          <p:nvPr/>
        </p:nvSpPr>
        <p:spPr>
          <a:xfrm>
            <a:off x="831200" y="5308058"/>
            <a:ext cx="10161600" cy="38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858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Char char="•"/>
            </a:pPr>
            <a:r>
              <a:rPr b="0" i="0" lang="en-US" sz="4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From the toolbar (probably on the bottom of your screen), select the button marked “Reactions.” The window that appears will have a “Raise Your Hand” option.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entury Gothic"/>
              <a:buNone/>
            </a:pPr>
            <a:r>
              <a:t/>
            </a:r>
            <a:endParaRPr b="0" i="0" sz="4000" u="none" cap="none" strike="noStrike">
              <a:solidFill>
                <a:schemeClr val="dk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" name="Google Shape;67;p10"/>
          <p:cNvSpPr/>
          <p:nvPr/>
        </p:nvSpPr>
        <p:spPr>
          <a:xfrm>
            <a:off x="831200" y="2667832"/>
            <a:ext cx="8574000" cy="24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entury Gothic"/>
              <a:buNone/>
            </a:pPr>
            <a:r>
              <a:rPr b="1" i="0" lang="en-US" sz="5600" u="none" cap="none" strike="noStrike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Raise your hand if you can hear me OK.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0"/>
          <p:cNvSpPr txBox="1"/>
          <p:nvPr/>
        </p:nvSpPr>
        <p:spPr>
          <a:xfrm>
            <a:off x="831200" y="1068660"/>
            <a:ext cx="92103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</a:pPr>
            <a:r>
              <a:rPr b="1" i="0" lang="en-US" sz="7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Sound check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37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13.xml"/><Relationship Id="rId36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38" Type="http://schemas.openxmlformats.org/officeDocument/2006/relationships/theme" Target="../theme/theme2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1200" y="1490452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  <a:defRPr b="1" i="0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  <a:defRPr b="0" i="0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  <a:defRPr b="0" i="0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  <a:defRPr b="0" i="0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  <a:defRPr b="0" i="0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  <a:defRPr b="0" i="0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  <a:defRPr b="0" i="0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  <a:defRPr b="0" i="0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Century Gothic"/>
              <a:buNone/>
              <a:defRPr b="0" i="0" sz="5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1200" y="3073268"/>
            <a:ext cx="227217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entury Gothic"/>
              <a:buChar char="●"/>
              <a:defRPr b="0" i="0" sz="36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064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entury Gothic"/>
              <a:buChar char="○"/>
              <a:defRPr b="0" i="0" sz="4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4064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entury Gothic"/>
              <a:buChar char="■"/>
              <a:defRPr b="0" i="0" sz="4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4064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entury Gothic"/>
              <a:buChar char="●"/>
              <a:defRPr b="0" i="0" sz="4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4064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entury Gothic"/>
              <a:buChar char="○"/>
              <a:defRPr b="0" i="0" sz="40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4064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entury Gothic"/>
              <a:buChar char="■"/>
              <a:defRPr b="0" i="0" sz="3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4064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entury Gothic"/>
              <a:buChar char="●"/>
              <a:defRPr b="0" i="0" sz="3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4064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entury Gothic"/>
              <a:buChar char="○"/>
              <a:defRPr b="0" i="0" sz="3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4064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entury Gothic"/>
              <a:buChar char="■"/>
              <a:defRPr b="0" i="0" sz="3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id="12" name="Google Shape;12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2713595" y="490134"/>
            <a:ext cx="1222440" cy="94464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"/>
          <p:cNvSpPr txBox="1"/>
          <p:nvPr/>
        </p:nvSpPr>
        <p:spPr>
          <a:xfrm>
            <a:off x="19334266" y="12603962"/>
            <a:ext cx="40632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SOCIETY © 202</a:t>
            </a:r>
            <a:r>
              <a:rPr b="1" lang="en-US" sz="2200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 txBox="1"/>
          <p:nvPr/>
        </p:nvSpPr>
        <p:spPr>
          <a:xfrm>
            <a:off x="831200" y="12568370"/>
            <a:ext cx="50115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00" lIns="219400" spcFirstLastPara="1" rIns="219400" wrap="square" tIns="2194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Introduction to Tableau - Part </a:t>
            </a:r>
            <a:r>
              <a:rPr b="1" lang="en-US" sz="2200">
                <a:solidFill>
                  <a:srgbClr val="422B7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9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2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tableau.com/about/blog/LOD-expression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help.tableau.com/current/pro/desktop/en-us/functions.htm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8"/>
          <p:cNvSpPr txBox="1"/>
          <p:nvPr>
            <p:ph type="ctrTitle"/>
          </p:nvPr>
        </p:nvSpPr>
        <p:spPr>
          <a:xfrm>
            <a:off x="1144200" y="7701025"/>
            <a:ext cx="116733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Introduction to Tableau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b="0" lang="en-US" sz="4800"/>
              <a:t>Part 9</a:t>
            </a:r>
            <a:endParaRPr b="0" sz="4800"/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7"/>
          <p:cNvSpPr txBox="1"/>
          <p:nvPr>
            <p:ph idx="1" type="body"/>
          </p:nvPr>
        </p:nvSpPr>
        <p:spPr>
          <a:xfrm>
            <a:off x="831198" y="3073268"/>
            <a:ext cx="227217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We can simplify the process by using nested replacements.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</p:txBody>
      </p:sp>
      <p:sp>
        <p:nvSpPr>
          <p:cNvPr id="360" name="Google Shape;360;p47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600"/>
              <a:buFont typeface="Lato Black"/>
              <a:buNone/>
            </a:pPr>
            <a:r>
              <a:rPr lang="en-US"/>
              <a:t>Nesting string functions</a:t>
            </a:r>
            <a:endParaRPr/>
          </a:p>
        </p:txBody>
      </p:sp>
      <p:sp>
        <p:nvSpPr>
          <p:cNvPr id="361" name="Google Shape;361;p47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2" name="Google Shape;362;p47"/>
          <p:cNvSpPr txBox="1"/>
          <p:nvPr/>
        </p:nvSpPr>
        <p:spPr>
          <a:xfrm>
            <a:off x="2320635" y="3454400"/>
            <a:ext cx="1848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63" name="Google Shape;36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31550" y="4091600"/>
            <a:ext cx="13520891" cy="21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77150" y="6589725"/>
            <a:ext cx="9029700" cy="537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8"/>
          <p:cNvSpPr txBox="1"/>
          <p:nvPr>
            <p:ph type="title"/>
          </p:nvPr>
        </p:nvSpPr>
        <p:spPr>
          <a:xfrm>
            <a:off x="831200" y="1067196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600"/>
              <a:buFont typeface="Lato Black"/>
              <a:buNone/>
            </a:pPr>
            <a:r>
              <a:rPr lang="en-US"/>
              <a:t>Knowledge check 9</a:t>
            </a:r>
            <a:endParaRPr/>
          </a:p>
        </p:txBody>
      </p:sp>
      <p:sp>
        <p:nvSpPr>
          <p:cNvPr id="370" name="Google Shape;370;p48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9"/>
          <p:cNvSpPr txBox="1"/>
          <p:nvPr>
            <p:ph type="title"/>
          </p:nvPr>
        </p:nvSpPr>
        <p:spPr>
          <a:xfrm>
            <a:off x="831200" y="1056872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600"/>
              <a:buFont typeface="Lato Black"/>
              <a:buNone/>
            </a:pPr>
            <a:r>
              <a:rPr lang="en-US"/>
              <a:t>Exercise 9</a:t>
            </a:r>
            <a:endParaRPr/>
          </a:p>
        </p:txBody>
      </p:sp>
      <p:sp>
        <p:nvSpPr>
          <p:cNvPr id="376" name="Google Shape;376;p49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Module completion checklist</a:t>
            </a:r>
            <a:endParaRPr/>
          </a:p>
        </p:txBody>
      </p:sp>
      <p:graphicFrame>
        <p:nvGraphicFramePr>
          <p:cNvPr id="383" name="Google Shape;383;p50"/>
          <p:cNvGraphicFramePr/>
          <p:nvPr/>
        </p:nvGraphicFramePr>
        <p:xfrm>
          <a:off x="3996250" y="340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{35258698-0F9B-4ACF-AB07-C096931B1401}</a:tableStyleId>
              </a:tblPr>
              <a:tblGrid>
                <a:gridCol w="11225350"/>
                <a:gridCol w="4585100"/>
              </a:tblGrid>
              <a:tr h="47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600" u="none" cap="none" strike="noStrike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Objective</a:t>
                      </a:r>
                      <a:endParaRPr b="1" sz="3600" u="none" cap="none" strike="noStrike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600" u="none" cap="none" strike="noStrike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Complete</a:t>
                      </a:r>
                      <a:endParaRPr b="1" sz="3600" u="none" cap="none" strike="noStrike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Implement string calculations on a given dataset</a:t>
                      </a:r>
                      <a:endParaRPr sz="3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Implement date calculations on a given dataset</a:t>
                      </a:r>
                      <a:endParaRPr sz="3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Implement type calculations on a given dataset</a:t>
                      </a:r>
                      <a:endParaRPr sz="3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6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Implement logic calculations on given dataset</a:t>
                      </a:r>
                      <a:endParaRPr sz="3600" u="none" cap="none" strike="noStrike">
                        <a:solidFill>
                          <a:schemeClr val="dk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pic>
        <p:nvPicPr>
          <p:cNvPr id="384" name="Google Shape;38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12200" y="4186524"/>
            <a:ext cx="614175" cy="63465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50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1"/>
          <p:cNvSpPr txBox="1"/>
          <p:nvPr>
            <p:ph type="title"/>
          </p:nvPr>
        </p:nvSpPr>
        <p:spPr>
          <a:xfrm>
            <a:off x="1819152" y="5855656"/>
            <a:ext cx="17075100" cy="15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/>
              <a:t>End of Part 9</a:t>
            </a:r>
            <a:endParaRPr/>
          </a:p>
        </p:txBody>
      </p:sp>
      <p:sp>
        <p:nvSpPr>
          <p:cNvPr id="392" name="Google Shape;392;p51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 txBox="1"/>
          <p:nvPr>
            <p:ph idx="1" type="body"/>
          </p:nvPr>
        </p:nvSpPr>
        <p:spPr>
          <a:xfrm>
            <a:off x="831198" y="3073268"/>
            <a:ext cx="227217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50" spcFirstLastPara="1" rIns="182850" wrap="square" tIns="914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In the last module, we discussed a few different types of function, including </a:t>
            </a:r>
            <a:r>
              <a:rPr b="1" lang="en-US"/>
              <a:t>LOD (level of detail) functions.</a:t>
            </a:r>
            <a:br>
              <a:rPr b="1" lang="en-US"/>
            </a:br>
            <a:endParaRPr b="1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Skim through the following blog post:</a:t>
            </a:r>
            <a:br>
              <a:rPr b="1" lang="en-US"/>
            </a:br>
            <a:endParaRPr b="1"/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-US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Top 15 Tableau LOD Expressions (Practical Examples)</a:t>
            </a:r>
            <a:r>
              <a:rPr b="1" lang="en-US">
                <a:solidFill>
                  <a:schemeClr val="accent5"/>
                </a:solidFill>
              </a:rPr>
              <a:t> [link]</a:t>
            </a:r>
            <a:endParaRPr b="1">
              <a:solidFill>
                <a:schemeClr val="accent5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 b="1" sz="40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b="1" lang="en-US"/>
              <a:t>How</a:t>
            </a:r>
            <a:r>
              <a:rPr b="1" lang="en-US"/>
              <a:t> might some of these functions apply to your Capstone data or data you may encounter in future projects?</a:t>
            </a:r>
            <a:endParaRPr i="1" sz="36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</p:txBody>
      </p:sp>
      <p:sp>
        <p:nvSpPr>
          <p:cNvPr id="277" name="Google Shape;277;p39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8" name="Google Shape;278;p39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Warm-up: top LOD functions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0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Module completion checklist</a:t>
            </a:r>
            <a:endParaRPr/>
          </a:p>
        </p:txBody>
      </p:sp>
      <p:graphicFrame>
        <p:nvGraphicFramePr>
          <p:cNvPr id="285" name="Google Shape;285;p40"/>
          <p:cNvGraphicFramePr/>
          <p:nvPr/>
        </p:nvGraphicFramePr>
        <p:xfrm>
          <a:off x="3996250" y="340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{35258698-0F9B-4ACF-AB07-C096931B1401}</a:tableStyleId>
              </a:tblPr>
              <a:tblGrid>
                <a:gridCol w="11225350"/>
                <a:gridCol w="4585100"/>
              </a:tblGrid>
              <a:tr h="47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600" u="none" cap="none" strike="noStrike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Objective</a:t>
                      </a:r>
                      <a:endParaRPr b="1" sz="3600" u="none" cap="none" strike="noStrike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600" u="none" cap="none" strike="noStrike">
                          <a:solidFill>
                            <a:srgbClr val="FFFFFF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Complete</a:t>
                      </a:r>
                      <a:endParaRPr b="1" sz="3600" u="none" cap="none" strike="noStrike">
                        <a:solidFill>
                          <a:srgbClr val="FFFFFF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600" u="none" cap="none" strike="noStrik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Implement string calculations on a given dataset</a:t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600" u="none" cap="none" strike="noStrik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Implement date calculations on a given dataset</a:t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600" u="none" cap="none" strike="noStrik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Implement type calculations on a given dataset</a:t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600" u="none" cap="none" strike="noStrike"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Implement logic calculations on given dataset</a:t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3600" u="none" cap="none" strike="noStrike"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sp>
        <p:nvSpPr>
          <p:cNvPr id="286" name="Google Shape;286;p40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600"/>
              <a:buFont typeface="Lato Black"/>
              <a:buNone/>
            </a:pPr>
            <a:r>
              <a:rPr lang="en-US"/>
              <a:t>Recap: function types</a:t>
            </a:r>
            <a:endParaRPr/>
          </a:p>
        </p:txBody>
      </p:sp>
      <p:sp>
        <p:nvSpPr>
          <p:cNvPr id="293" name="Google Shape;293;p41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4" name="Google Shape;294;p41"/>
          <p:cNvSpPr txBox="1"/>
          <p:nvPr/>
        </p:nvSpPr>
        <p:spPr>
          <a:xfrm>
            <a:off x="2320635" y="3454400"/>
            <a:ext cx="1848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831198" y="3073268"/>
            <a:ext cx="227217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Char char="●"/>
            </a:pPr>
            <a:r>
              <a:rPr lang="en-US"/>
              <a:t>Just like SQL functions, Tableau functions are classified into several types.</a:t>
            </a:r>
            <a:br>
              <a:rPr lang="en-US"/>
            </a:b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Char char="●"/>
            </a:pPr>
            <a:r>
              <a:rPr lang="en-US"/>
              <a:t>These include: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</p:txBody>
      </p:sp>
      <p:sp>
        <p:nvSpPr>
          <p:cNvPr id="296" name="Google Shape;296;p41"/>
          <p:cNvSpPr txBox="1"/>
          <p:nvPr>
            <p:ph idx="1" type="body"/>
          </p:nvPr>
        </p:nvSpPr>
        <p:spPr>
          <a:xfrm>
            <a:off x="4657925" y="5353350"/>
            <a:ext cx="8934300" cy="54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Number Functions</a:t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String Functions</a:t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Date Functions</a:t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Type Conversion</a:t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Logical Functions</a:t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Aggregate Functions</a:t>
            </a:r>
            <a:endParaRPr/>
          </a:p>
        </p:txBody>
      </p:sp>
      <p:sp>
        <p:nvSpPr>
          <p:cNvPr id="297" name="Google Shape;297;p41"/>
          <p:cNvSpPr txBox="1"/>
          <p:nvPr>
            <p:ph idx="1" type="body"/>
          </p:nvPr>
        </p:nvSpPr>
        <p:spPr>
          <a:xfrm>
            <a:off x="11096617" y="5353350"/>
            <a:ext cx="8934300" cy="54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Pass-Through Functions (RAWSQL)</a:t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User Functions</a:t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Table Calculation Functions</a:t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Spatial Functions</a:t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Additional Functions</a:t>
            </a:r>
            <a:endParaRPr/>
          </a:p>
        </p:txBody>
      </p:sp>
      <p:sp>
        <p:nvSpPr>
          <p:cNvPr id="298" name="Google Shape;298;p41"/>
          <p:cNvSpPr txBox="1"/>
          <p:nvPr/>
        </p:nvSpPr>
        <p:spPr>
          <a:xfrm>
            <a:off x="3338700" y="10714625"/>
            <a:ext cx="17706600" cy="12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Century Gothic"/>
              <a:buChar char="●"/>
            </a:pPr>
            <a:r>
              <a:rPr b="0" i="0" lang="en-US" sz="42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see Tableau functions separated by type, visit </a:t>
            </a:r>
            <a:r>
              <a:rPr b="1" i="0" lang="en-US" sz="4200" u="sng" cap="none" strike="noStrike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this page</a:t>
            </a:r>
            <a:r>
              <a:rPr b="0" i="0" lang="en-US" sz="4200" u="none" cap="none" strike="noStrike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i="0" lang="en-US" sz="4200" u="none" cap="none" strike="noStrike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[link]</a:t>
            </a:r>
            <a:endParaRPr b="1" i="0" sz="4200" u="none" cap="none" strike="noStrike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9" name="Google Shape;299;p41"/>
          <p:cNvSpPr/>
          <p:nvPr/>
        </p:nvSpPr>
        <p:spPr>
          <a:xfrm>
            <a:off x="3460950" y="6102425"/>
            <a:ext cx="1124400" cy="73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41"/>
          <p:cNvSpPr/>
          <p:nvPr/>
        </p:nvSpPr>
        <p:spPr>
          <a:xfrm>
            <a:off x="3460950" y="8329200"/>
            <a:ext cx="1124400" cy="73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41"/>
          <p:cNvSpPr/>
          <p:nvPr/>
        </p:nvSpPr>
        <p:spPr>
          <a:xfrm>
            <a:off x="3460950" y="7613575"/>
            <a:ext cx="1124400" cy="73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41"/>
          <p:cNvSpPr/>
          <p:nvPr/>
        </p:nvSpPr>
        <p:spPr>
          <a:xfrm>
            <a:off x="3460950" y="6858000"/>
            <a:ext cx="1124400" cy="73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2"/>
          <p:cNvSpPr txBox="1"/>
          <p:nvPr>
            <p:ph idx="1" type="body"/>
          </p:nvPr>
        </p:nvSpPr>
        <p:spPr>
          <a:xfrm>
            <a:off x="831198" y="3073268"/>
            <a:ext cx="227217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b="1" lang="en-US"/>
              <a:t>String functions</a:t>
            </a:r>
            <a:r>
              <a:rPr lang="en-US"/>
              <a:t> allow you to manipulate string data (i.e. text data).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Using string functions, you can perform a lot of common operations:</a:t>
            </a:r>
            <a:endParaRPr/>
          </a:p>
          <a:p>
            <a:pPr indent="-495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</a:pPr>
            <a:r>
              <a:rPr lang="en-US"/>
              <a:t>Capture part of a field. </a:t>
            </a:r>
            <a:endParaRPr/>
          </a:p>
          <a:p>
            <a:pPr indent="-495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</a:pPr>
            <a:r>
              <a:rPr lang="en-US"/>
              <a:t>Recast part of a string as an int.</a:t>
            </a:r>
            <a:endParaRPr/>
          </a:p>
          <a:p>
            <a:pPr indent="-495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</a:pPr>
            <a:r>
              <a:rPr lang="en-US"/>
              <a:t>Clean messy data.</a:t>
            </a:r>
            <a:endParaRPr/>
          </a:p>
          <a:p>
            <a:pPr indent="-495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</a:pPr>
            <a:r>
              <a:rPr lang="en-US"/>
              <a:t>Remove extraneous fields.</a:t>
            </a:r>
            <a:br>
              <a:rPr lang="en-US"/>
            </a:b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Notable functions include </a:t>
            </a:r>
            <a:r>
              <a:rPr b="1" lang="en-US"/>
              <a:t>MID</a:t>
            </a:r>
            <a:r>
              <a:rPr lang="en-US"/>
              <a:t>,</a:t>
            </a:r>
            <a:r>
              <a:rPr b="1" lang="en-US"/>
              <a:t> REPLACE</a:t>
            </a:r>
            <a:r>
              <a:rPr lang="en-US"/>
              <a:t>,</a:t>
            </a:r>
            <a:r>
              <a:rPr b="1" lang="en-US"/>
              <a:t> and TRIM</a:t>
            </a:r>
            <a:r>
              <a:rPr lang="en-US"/>
              <a:t>, which we will practice using on the </a:t>
            </a:r>
            <a:r>
              <a:rPr b="1" lang="en-US"/>
              <a:t>country data</a:t>
            </a:r>
            <a:r>
              <a:rPr lang="en-US"/>
              <a:t> today.</a:t>
            </a:r>
            <a:endParaRPr b="1"/>
          </a:p>
        </p:txBody>
      </p:sp>
      <p:sp>
        <p:nvSpPr>
          <p:cNvPr id="309" name="Google Shape;309;p42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600"/>
              <a:buFont typeface="Lato Black"/>
              <a:buNone/>
            </a:pPr>
            <a:r>
              <a:rPr lang="en-US"/>
              <a:t>String functions</a:t>
            </a:r>
            <a:endParaRPr/>
          </a:p>
        </p:txBody>
      </p:sp>
      <p:sp>
        <p:nvSpPr>
          <p:cNvPr id="310" name="Google Shape;310;p42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3"/>
          <p:cNvSpPr txBox="1"/>
          <p:nvPr>
            <p:ph idx="2" type="body"/>
          </p:nvPr>
        </p:nvSpPr>
        <p:spPr>
          <a:xfrm>
            <a:off x="128864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Char char="●"/>
            </a:pPr>
            <a:r>
              <a:rPr lang="en-US"/>
              <a:t>Example: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</p:txBody>
      </p:sp>
      <p:sp>
        <p:nvSpPr>
          <p:cNvPr id="317" name="Google Shape;317;p43"/>
          <p:cNvSpPr txBox="1"/>
          <p:nvPr>
            <p:ph idx="1" type="body"/>
          </p:nvPr>
        </p:nvSpPr>
        <p:spPr>
          <a:xfrm>
            <a:off x="8312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Char char="●"/>
            </a:pPr>
            <a:r>
              <a:rPr b="1" lang="en-US"/>
              <a:t>MID</a:t>
            </a:r>
            <a:endParaRPr b="1"/>
          </a:p>
          <a:p>
            <a:pPr indent="-495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</a:pPr>
            <a:r>
              <a:rPr lang="en-US"/>
              <a:t>Returns the string starting at a particular </a:t>
            </a:r>
            <a:r>
              <a:rPr b="1" lang="en-US"/>
              <a:t>position.</a:t>
            </a:r>
            <a:r>
              <a:rPr lang="en-US"/>
              <a:t> </a:t>
            </a:r>
            <a:endParaRPr/>
          </a:p>
          <a:p>
            <a:pPr indent="-495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</a:pPr>
            <a:r>
              <a:rPr lang="en-US"/>
              <a:t> If the optional argument </a:t>
            </a:r>
            <a:r>
              <a:rPr b="1" lang="en-US"/>
              <a:t>length</a:t>
            </a:r>
            <a:r>
              <a:rPr lang="en-US"/>
              <a:t> is added, the returned string includes only that number of characters.</a:t>
            </a:r>
            <a:endParaRPr/>
          </a:p>
        </p:txBody>
      </p:sp>
      <p:sp>
        <p:nvSpPr>
          <p:cNvPr id="318" name="Google Shape;318;p43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600"/>
              <a:buFont typeface="Lato Black"/>
              <a:buNone/>
            </a:pPr>
            <a:r>
              <a:rPr lang="en-US"/>
              <a:t>String function: MID</a:t>
            </a:r>
            <a:endParaRPr/>
          </a:p>
        </p:txBody>
      </p:sp>
      <p:sp>
        <p:nvSpPr>
          <p:cNvPr id="319" name="Google Shape;319;p43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0" name="Google Shape;320;p43"/>
          <p:cNvSpPr txBox="1"/>
          <p:nvPr/>
        </p:nvSpPr>
        <p:spPr>
          <a:xfrm>
            <a:off x="2320635" y="3454400"/>
            <a:ext cx="1848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21" name="Google Shape;321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86400" y="4239501"/>
            <a:ext cx="7245250" cy="282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4"/>
          <p:cNvSpPr txBox="1"/>
          <p:nvPr>
            <p:ph idx="2" type="body"/>
          </p:nvPr>
        </p:nvSpPr>
        <p:spPr>
          <a:xfrm>
            <a:off x="128864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-423862" lvl="0" marL="461962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Char char="•"/>
            </a:pPr>
            <a:r>
              <a:rPr lang="en-US"/>
              <a:t>Example: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</p:txBody>
      </p:sp>
      <p:sp>
        <p:nvSpPr>
          <p:cNvPr id="328" name="Google Shape;328;p44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600"/>
              <a:buFont typeface="Lato Black"/>
              <a:buNone/>
            </a:pPr>
            <a:r>
              <a:rPr lang="en-US"/>
              <a:t>String function: REPLACE</a:t>
            </a:r>
            <a:endParaRPr/>
          </a:p>
        </p:txBody>
      </p:sp>
      <p:sp>
        <p:nvSpPr>
          <p:cNvPr id="329" name="Google Shape;329;p44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0" name="Google Shape;330;p44"/>
          <p:cNvSpPr txBox="1"/>
          <p:nvPr/>
        </p:nvSpPr>
        <p:spPr>
          <a:xfrm>
            <a:off x="2320635" y="3454400"/>
            <a:ext cx="1848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1" name="Google Shape;331;p44"/>
          <p:cNvSpPr txBox="1"/>
          <p:nvPr>
            <p:ph idx="1" type="body"/>
          </p:nvPr>
        </p:nvSpPr>
        <p:spPr>
          <a:xfrm>
            <a:off x="8312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Char char="●"/>
            </a:pPr>
            <a:r>
              <a:rPr b="1" lang="en-US"/>
              <a:t>REPLACE</a:t>
            </a:r>
            <a:endParaRPr b="1"/>
          </a:p>
          <a:p>
            <a:pPr indent="-495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</a:pPr>
            <a:r>
              <a:rPr lang="en-US"/>
              <a:t>Searches a string for a substring and replaces it with a replacement substring.</a:t>
            </a:r>
            <a:endParaRPr/>
          </a:p>
        </p:txBody>
      </p:sp>
      <p:pic>
        <p:nvPicPr>
          <p:cNvPr id="332" name="Google Shape;33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86400" y="4130868"/>
            <a:ext cx="6811400" cy="1990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/>
          <p:cNvSpPr txBox="1"/>
          <p:nvPr>
            <p:ph idx="2" type="body"/>
          </p:nvPr>
        </p:nvSpPr>
        <p:spPr>
          <a:xfrm>
            <a:off x="128864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/>
          <a:p>
            <a:pPr indent="-423862" lvl="0" marL="461962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Char char="•"/>
            </a:pPr>
            <a:r>
              <a:rPr lang="en-US"/>
              <a:t>Example: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</p:txBody>
      </p:sp>
      <p:sp>
        <p:nvSpPr>
          <p:cNvPr id="339" name="Google Shape;339;p45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600"/>
              <a:buFont typeface="Lato Black"/>
              <a:buNone/>
            </a:pPr>
            <a:r>
              <a:rPr lang="en-US"/>
              <a:t>String function: TRIM</a:t>
            </a:r>
            <a:endParaRPr/>
          </a:p>
        </p:txBody>
      </p:sp>
      <p:sp>
        <p:nvSpPr>
          <p:cNvPr id="340" name="Google Shape;340;p45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Google Shape;341;p45"/>
          <p:cNvSpPr txBox="1"/>
          <p:nvPr/>
        </p:nvSpPr>
        <p:spPr>
          <a:xfrm>
            <a:off x="2251572" y="9320550"/>
            <a:ext cx="1848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42" name="Google Shape;34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86394" y="4085125"/>
            <a:ext cx="7077944" cy="189052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5"/>
          <p:cNvSpPr txBox="1"/>
          <p:nvPr>
            <p:ph idx="1" type="body"/>
          </p:nvPr>
        </p:nvSpPr>
        <p:spPr>
          <a:xfrm>
            <a:off x="8312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Char char="●"/>
            </a:pPr>
            <a:r>
              <a:rPr b="1" lang="en-US"/>
              <a:t>TRIM</a:t>
            </a:r>
            <a:endParaRPr b="1"/>
          </a:p>
          <a:p>
            <a:pPr indent="-495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</a:pPr>
            <a:r>
              <a:rPr lang="en-US"/>
              <a:t>Returns the string with leading and trailing spaces removed.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6"/>
          <p:cNvSpPr txBox="1"/>
          <p:nvPr>
            <p:ph idx="1" type="body"/>
          </p:nvPr>
        </p:nvSpPr>
        <p:spPr>
          <a:xfrm>
            <a:off x="831200" y="3073268"/>
            <a:ext cx="10666500" cy="91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In our data, </a:t>
            </a:r>
            <a:r>
              <a:rPr b="1" lang="en-US"/>
              <a:t>local country name</a:t>
            </a:r>
            <a:r>
              <a:rPr lang="en-US"/>
              <a:t> has characters that might cause problems.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For example </a:t>
            </a:r>
            <a:r>
              <a:rPr b="1" lang="en-US"/>
              <a:t>spaces</a:t>
            </a:r>
            <a:r>
              <a:rPr lang="en-US"/>
              <a:t>, </a:t>
            </a:r>
            <a:r>
              <a:rPr b="1" lang="en-US"/>
              <a:t>‘</a:t>
            </a:r>
            <a:r>
              <a:rPr lang="en-US"/>
              <a:t>, and </a:t>
            </a:r>
            <a:r>
              <a:rPr b="1" lang="en-US"/>
              <a:t>/</a:t>
            </a:r>
            <a:r>
              <a:rPr lang="en-US"/>
              <a:t> can be problematic since they can break up strings or cannot be interpreted in some programs. 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Char char="●"/>
            </a:pPr>
            <a:r>
              <a:rPr lang="en-US"/>
              <a:t>Let’s make a column with the local names after data cleaning.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</p:txBody>
      </p:sp>
      <p:sp>
        <p:nvSpPr>
          <p:cNvPr id="350" name="Google Shape;350;p46"/>
          <p:cNvSpPr txBox="1"/>
          <p:nvPr>
            <p:ph type="title"/>
          </p:nvPr>
        </p:nvSpPr>
        <p:spPr>
          <a:xfrm>
            <a:off x="831198" y="1068660"/>
            <a:ext cx="22721700" cy="15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9600"/>
              <a:buFont typeface="Lato Black"/>
              <a:buNone/>
            </a:pPr>
            <a:r>
              <a:rPr lang="en-US"/>
              <a:t>Using string functions to clean data</a:t>
            </a:r>
            <a:endParaRPr/>
          </a:p>
        </p:txBody>
      </p:sp>
      <p:sp>
        <p:nvSpPr>
          <p:cNvPr id="351" name="Google Shape;351;p46"/>
          <p:cNvSpPr txBox="1"/>
          <p:nvPr>
            <p:ph idx="12" type="sldNum"/>
          </p:nvPr>
        </p:nvSpPr>
        <p:spPr>
          <a:xfrm>
            <a:off x="22593216" y="12596946"/>
            <a:ext cx="14631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entury Gothic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2" name="Google Shape;352;p46"/>
          <p:cNvSpPr txBox="1"/>
          <p:nvPr/>
        </p:nvSpPr>
        <p:spPr>
          <a:xfrm>
            <a:off x="2320635" y="3454400"/>
            <a:ext cx="1848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t/>
            </a:r>
            <a:endParaRPr b="0" i="0" sz="56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53" name="Google Shape;353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382525" y="2849455"/>
            <a:ext cx="9296400" cy="916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Training layouts">
  <a:themeElements>
    <a:clrScheme name="Simple Light">
      <a:dk1>
        <a:srgbClr val="261144"/>
      </a:dk1>
      <a:lt1>
        <a:srgbClr val="FFFFFF"/>
      </a:lt1>
      <a:dk2>
        <a:srgbClr val="422B72"/>
      </a:dk2>
      <a:lt2>
        <a:srgbClr val="F4F4F4"/>
      </a:lt2>
      <a:accent1>
        <a:srgbClr val="FF350F"/>
      </a:accent1>
      <a:accent2>
        <a:srgbClr val="E02500"/>
      </a:accent2>
      <a:accent3>
        <a:srgbClr val="FFED3D"/>
      </a:accent3>
      <a:accent4>
        <a:srgbClr val="FFE9E5"/>
      </a:accent4>
      <a:accent5>
        <a:srgbClr val="845BA3"/>
      </a:accent5>
      <a:accent6>
        <a:srgbClr val="E2E2E2"/>
      </a:accent6>
      <a:hlink>
        <a:srgbClr val="FF350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